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6" r:id="rId2"/>
    <p:sldId id="292" r:id="rId3"/>
    <p:sldId id="259" r:id="rId4"/>
    <p:sldId id="257" r:id="rId5"/>
    <p:sldId id="258" r:id="rId6"/>
    <p:sldId id="260" r:id="rId7"/>
    <p:sldId id="261" r:id="rId8"/>
    <p:sldId id="276" r:id="rId9"/>
    <p:sldId id="262" r:id="rId10"/>
    <p:sldId id="281" r:id="rId11"/>
    <p:sldId id="263" r:id="rId12"/>
    <p:sldId id="282" r:id="rId13"/>
    <p:sldId id="265" r:id="rId14"/>
    <p:sldId id="284" r:id="rId15"/>
    <p:sldId id="287" r:id="rId16"/>
    <p:sldId id="269" r:id="rId17"/>
    <p:sldId id="288" r:id="rId18"/>
    <p:sldId id="270" r:id="rId19"/>
    <p:sldId id="275" r:id="rId20"/>
    <p:sldId id="272" r:id="rId21"/>
    <p:sldId id="273" r:id="rId22"/>
    <p:sldId id="277" r:id="rId23"/>
    <p:sldId id="285" r:id="rId24"/>
    <p:sldId id="289" r:id="rId25"/>
    <p:sldId id="278" r:id="rId26"/>
    <p:sldId id="293" r:id="rId27"/>
    <p:sldId id="286" r:id="rId28"/>
    <p:sldId id="290" r:id="rId29"/>
    <p:sldId id="279" r:id="rId30"/>
    <p:sldId id="291" r:id="rId31"/>
    <p:sldId id="280" r:id="rId32"/>
    <p:sldId id="294" r:id="rId33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34" autoAdjust="0"/>
    <p:restoredTop sz="94660"/>
  </p:normalViewPr>
  <p:slideViewPr>
    <p:cSldViewPr>
      <p:cViewPr varScale="1">
        <p:scale>
          <a:sx n="63" d="100"/>
          <a:sy n="63" d="100"/>
        </p:scale>
        <p:origin x="-13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B4DF8-1D38-474B-B7C1-F8D6F0734F72}" type="datetimeFigureOut">
              <a:rPr lang="es-MX" smtClean="0"/>
              <a:pPr/>
              <a:t>15/07/2010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370FDB-8674-41AE-8C41-4E1E19FD4954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70FDB-8674-41AE-8C41-4E1E19FD4954}" type="slidenum">
              <a:rPr lang="es-MX" smtClean="0"/>
              <a:pPr/>
              <a:t>13</a:t>
            </a:fld>
            <a:endParaRPr lang="es-MX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C96734-3C4D-4826-A29B-F803174A141C}" type="datetimeFigureOut">
              <a:rPr lang="es-MX" smtClean="0"/>
              <a:pPr/>
              <a:t>15/07/2010</a:t>
            </a:fld>
            <a:endParaRPr lang="es-MX" dirty="0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 dirty="0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B6D212-76C1-4FB6-BC41-24DDC1FCE353}" type="slidenum">
              <a:rPr lang="es-MX" smtClean="0"/>
              <a:pPr/>
              <a:t>‹Nº›</a:t>
            </a:fld>
            <a:endParaRPr lang="es-MX" dirty="0"/>
          </a:p>
        </p:txBody>
      </p:sp>
      <p:sp>
        <p:nvSpPr>
          <p:cNvPr id="32" name="31 Rectángulo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9" name="38 Rectángulo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39 Rectángulo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40 Rectángulo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2" name="41 Rectángulo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56" name="55 Rectángulo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5" name="64 Rectángulo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6" name="65 Rectángulo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7" name="66 Rectángulo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C96734-3C4D-4826-A29B-F803174A141C}" type="datetimeFigureOut">
              <a:rPr lang="es-MX" smtClean="0"/>
              <a:pPr/>
              <a:t>15/07/2010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B6D212-76C1-4FB6-BC41-24DDC1FCE353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C96734-3C4D-4826-A29B-F803174A141C}" type="datetimeFigureOut">
              <a:rPr lang="es-MX" smtClean="0"/>
              <a:pPr/>
              <a:t>15/07/2010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B6D212-76C1-4FB6-BC41-24DDC1FCE353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C96734-3C4D-4826-A29B-F803174A141C}" type="datetimeFigureOut">
              <a:rPr lang="es-MX" smtClean="0"/>
              <a:pPr/>
              <a:t>15/07/2010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B6D212-76C1-4FB6-BC41-24DDC1FCE353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Forma libre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5" name="14 Forma libre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3" name="12 Forma libre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6" name="15 Forma libre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7" name="16 Forma libre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8" name="17 Forma libre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9" name="18 Forma libre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0" name="19 Forma libre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1" name="20 Forma libre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2" name="21 Forma libre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3" name="22 Forma libre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4" name="23 Forma libre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5" name="24 Forma libre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6" name="25 Forma libre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7" name="26 Forma libre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C96734-3C4D-4826-A29B-F803174A141C}" type="datetimeFigureOut">
              <a:rPr lang="es-MX" smtClean="0"/>
              <a:pPr/>
              <a:t>15/07/2010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B6D212-76C1-4FB6-BC41-24DDC1FCE353}" type="slidenum">
              <a:rPr lang="es-MX" smtClean="0"/>
              <a:pPr/>
              <a:t>‹Nº›</a:t>
            </a:fld>
            <a:endParaRPr lang="es-MX" dirty="0"/>
          </a:p>
        </p:txBody>
      </p:sp>
      <p:sp>
        <p:nvSpPr>
          <p:cNvPr id="7" name="6 Rectángulo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Rectángulo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9 Rectángulo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10 Rectángulo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C96734-3C4D-4826-A29B-F803174A141C}" type="datetimeFigureOut">
              <a:rPr lang="es-MX" smtClean="0"/>
              <a:pPr/>
              <a:t>15/07/2010</a:t>
            </a:fld>
            <a:endParaRPr lang="es-MX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B6D212-76C1-4FB6-BC41-24DDC1FCE353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Rectángulo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C96734-3C4D-4826-A29B-F803174A141C}" type="datetimeFigureOut">
              <a:rPr lang="es-MX" smtClean="0"/>
              <a:pPr/>
              <a:t>15/07/2010</a:t>
            </a:fld>
            <a:endParaRPr lang="es-MX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B6D212-76C1-4FB6-BC41-24DDC1FCE353}" type="slidenum">
              <a:rPr lang="es-MX" smtClean="0"/>
              <a:pPr/>
              <a:t>‹Nº›</a:t>
            </a:fld>
            <a:endParaRPr lang="es-MX" dirty="0"/>
          </a:p>
        </p:txBody>
      </p:sp>
      <p:sp>
        <p:nvSpPr>
          <p:cNvPr id="16" name="15 Rectángulo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16 Rectángulo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17 Rectángulo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9" name="18 Rectángulo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19 Rectángulo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20 Rectángulo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Rectángulo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9" name="28 Rectángulo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29 Rectángulo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C96734-3C4D-4826-A29B-F803174A141C}" type="datetimeFigureOut">
              <a:rPr lang="es-MX" smtClean="0"/>
              <a:pPr/>
              <a:t>15/07/2010</a:t>
            </a:fld>
            <a:endParaRPr lang="es-MX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B6D212-76C1-4FB6-BC41-24DDC1FCE353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C96734-3C4D-4826-A29B-F803174A141C}" type="datetimeFigureOut">
              <a:rPr lang="es-MX" smtClean="0"/>
              <a:pPr/>
              <a:t>15/07/2010</a:t>
            </a:fld>
            <a:endParaRPr lang="es-MX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B6D212-76C1-4FB6-BC41-24DDC1FCE353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C96734-3C4D-4826-A29B-F803174A141C}" type="datetimeFigureOut">
              <a:rPr lang="es-MX" smtClean="0"/>
              <a:pPr/>
              <a:t>15/07/2010</a:t>
            </a:fld>
            <a:endParaRPr lang="es-MX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B6D212-76C1-4FB6-BC41-24DDC1FCE353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9" name="8 Conector recto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9 Grupo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14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15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6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dirty="0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grpSp>
        <p:nvGrpSpPr>
          <p:cNvPr id="14" name="13 Grupo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10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11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17 Grupo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18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9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BFC96734-3C4D-4826-A29B-F803174A141C}" type="datetimeFigureOut">
              <a:rPr lang="es-MX" smtClean="0"/>
              <a:pPr/>
              <a:t>15/07/2010</a:t>
            </a:fld>
            <a:endParaRPr lang="es-MX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A0B6D212-76C1-4FB6-BC41-24DDC1FCE353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Rectángulo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Rectángulo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9 Rectángulo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10 Rectángulo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14 Rectángulo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15 Rectángulo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16 Rectángulo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FC96734-3C4D-4826-A29B-F803174A141C}" type="datetimeFigureOut">
              <a:rPr lang="es-MX" smtClean="0"/>
              <a:pPr/>
              <a:t>15/07/2010</a:t>
            </a:fld>
            <a:endParaRPr lang="es-MX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s-MX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A0B6D212-76C1-4FB6-BC41-24DDC1FCE353}" type="slidenum">
              <a:rPr lang="es-MX" smtClean="0"/>
              <a:pPr/>
              <a:t>‹Nº›</a:t>
            </a:fld>
            <a:endParaRPr lang="es-MX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3786190"/>
            <a:ext cx="7772400" cy="2532314"/>
          </a:xfrm>
        </p:spPr>
        <p:txBody>
          <a:bodyPr/>
          <a:lstStyle/>
          <a:p>
            <a:pPr algn="ctr"/>
            <a:r>
              <a:rPr lang="es-MX" i="1" dirty="0" smtClean="0">
                <a:solidFill>
                  <a:schemeClr val="tx2">
                    <a:lumMod val="75000"/>
                  </a:schemeClr>
                </a:solidFill>
              </a:rPr>
              <a:t>Dr rafael garcia alcaraz</a:t>
            </a:r>
            <a:r>
              <a:rPr lang="es-MX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s-MX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s-MX" dirty="0" smtClean="0">
                <a:solidFill>
                  <a:schemeClr val="tx2">
                    <a:lumMod val="75000"/>
                  </a:schemeClr>
                </a:solidFill>
              </a:rPr>
              <a:t>hospital santa lucia</a:t>
            </a:r>
            <a:r>
              <a:rPr lang="es-MX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s-MX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s-MX" smtClean="0">
                <a:solidFill>
                  <a:schemeClr val="tx2">
                    <a:lumMod val="75000"/>
                  </a:schemeClr>
                </a:solidFill>
              </a:rPr>
              <a:t>ACAPULCO GUERRERO</a:t>
            </a:r>
            <a:br>
              <a:rPr lang="es-MX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s-MX" smtClean="0">
                <a:solidFill>
                  <a:schemeClr val="tx2">
                    <a:lumMod val="75000"/>
                  </a:schemeClr>
                </a:solidFill>
              </a:rPr>
              <a:t>                </a:t>
            </a:r>
            <a:r>
              <a:rPr lang="es-MX" sz="2400" smtClean="0">
                <a:solidFill>
                  <a:schemeClr val="tx2">
                    <a:lumMod val="75000"/>
                  </a:schemeClr>
                </a:solidFill>
              </a:rPr>
              <a:t>JULIO </a:t>
            </a: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</a:rPr>
              <a:t>16 2010</a:t>
            </a:r>
            <a:endParaRPr lang="es-MX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428596" y="428604"/>
            <a:ext cx="8429684" cy="3071834"/>
          </a:xfrm>
        </p:spPr>
        <p:txBody>
          <a:bodyPr>
            <a:normAutofit/>
          </a:bodyPr>
          <a:lstStyle/>
          <a:p>
            <a:r>
              <a:rPr lang="es-MX" sz="3600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VIII CURSO DE OFTALMOLOGIA</a:t>
            </a:r>
          </a:p>
          <a:p>
            <a:r>
              <a:rPr lang="es-MX" sz="3600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    INSTITUTO ESTATAL DE        </a:t>
            </a:r>
          </a:p>
          <a:p>
            <a:r>
              <a:rPr lang="es-MX" sz="3600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es-MX" sz="3600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        </a:t>
            </a:r>
            <a:r>
              <a:rPr lang="es-MX" sz="3600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OFTALMOLOGIA</a:t>
            </a:r>
          </a:p>
          <a:p>
            <a:endParaRPr lang="es-MX" sz="3600" b="1" dirty="0" smtClean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  <a:p>
            <a:endParaRPr lang="es-MX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" name="6 Imagen" descr="catarata subluxad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1571612"/>
            <a:ext cx="4143404" cy="4000528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1500166" y="5572140"/>
            <a:ext cx="1256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solidFill>
                  <a:schemeClr val="bg1"/>
                </a:solidFill>
              </a:rPr>
              <a:t>  Catarata</a:t>
            </a:r>
            <a:endParaRPr lang="es-MX" sz="2000" b="1" dirty="0">
              <a:solidFill>
                <a:schemeClr val="bg1"/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5286380" y="5572140"/>
            <a:ext cx="31830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solidFill>
                  <a:schemeClr val="bg1"/>
                </a:solidFill>
              </a:rPr>
              <a:t>Cristalino subluxádo</a:t>
            </a:r>
            <a:endParaRPr lang="es-MX" sz="2000" b="1" dirty="0">
              <a:solidFill>
                <a:schemeClr val="bg1"/>
              </a:solidFill>
            </a:endParaRPr>
          </a:p>
        </p:txBody>
      </p:sp>
      <p:pic>
        <p:nvPicPr>
          <p:cNvPr id="15" name="14 Marcador de contenido" descr="ojo_catarata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14282" y="1571612"/>
            <a:ext cx="4038600" cy="4001148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MX" dirty="0" smtClean="0"/>
              <a:t>La Catarata consiste en la pérdida de la transparencia del cristalino.</a:t>
            </a:r>
          </a:p>
          <a:p>
            <a:r>
              <a:rPr lang="es-MX" dirty="0" smtClean="0"/>
              <a:t>Generalmente, la aparición de las cataratas suele ser bilateral, aunque con frecuencia asimétrica.</a:t>
            </a:r>
          </a:p>
          <a:p>
            <a:r>
              <a:rPr lang="es-MX" dirty="0" smtClean="0"/>
              <a:t>La incidencia de cataratas es igual en ambos sexos.</a:t>
            </a:r>
          </a:p>
          <a:p>
            <a:r>
              <a:rPr lang="es-MX" dirty="0" smtClean="0"/>
              <a:t>En los casos de cataratas seniles, se observa una influencia genética considerable y con frecuencia la edad de aparición suele ser similar en los casos hereditarios.</a:t>
            </a:r>
          </a:p>
          <a:p>
            <a:pPr>
              <a:buNone/>
            </a:pP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4 Marcador de contenido" descr="ojo-catarat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3042" y="1785926"/>
            <a:ext cx="6286544" cy="464347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00232" y="0"/>
            <a:ext cx="5357850" cy="1143000"/>
          </a:xfrm>
        </p:spPr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0034" y="785794"/>
            <a:ext cx="8429684" cy="5715040"/>
          </a:xfrm>
        </p:spPr>
        <p:txBody>
          <a:bodyPr/>
          <a:lstStyle/>
          <a:p>
            <a:pPr>
              <a:buNone/>
            </a:pPr>
            <a:r>
              <a:rPr lang="es-MX" b="1" dirty="0" smtClean="0"/>
              <a:t>  Causas de catarata</a:t>
            </a:r>
          </a:p>
        </p:txBody>
      </p:sp>
      <p:sp>
        <p:nvSpPr>
          <p:cNvPr id="4" name="3 Rectángulo"/>
          <p:cNvSpPr/>
          <p:nvPr/>
        </p:nvSpPr>
        <p:spPr>
          <a:xfrm>
            <a:off x="428596" y="1643051"/>
            <a:ext cx="7929618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b="1" dirty="0" smtClean="0"/>
              <a:t>Senilidad</a:t>
            </a:r>
            <a:r>
              <a:rPr lang="es-MX" sz="2000" dirty="0" smtClean="0"/>
              <a:t>.  Es la más frecuente</a:t>
            </a:r>
          </a:p>
          <a:p>
            <a:endParaRPr lang="es-MX" sz="2000" dirty="0" smtClean="0"/>
          </a:p>
          <a:p>
            <a:r>
              <a:rPr lang="es-MX" sz="2400" b="1" dirty="0" smtClean="0"/>
              <a:t>Traumatismos</a:t>
            </a:r>
            <a:r>
              <a:rPr lang="es-MX" sz="2000" dirty="0" smtClean="0"/>
              <a:t>.  Pueden originar cataratas tanto los traumatismos contusos  como los traumatismos perforantes, éstos últimos con mayor  frecuencia. </a:t>
            </a:r>
          </a:p>
          <a:p>
            <a:r>
              <a:rPr lang="es-MX" sz="2400" b="1" dirty="0" smtClean="0"/>
              <a:t>Causas metabólicas</a:t>
            </a:r>
            <a:r>
              <a:rPr lang="es-MX" sz="2000" dirty="0" smtClean="0"/>
              <a:t>.  Siendo la diabetes mellitus la más frecuente. </a:t>
            </a:r>
          </a:p>
          <a:p>
            <a:endParaRPr lang="es-MX" sz="2000" dirty="0" smtClean="0"/>
          </a:p>
          <a:p>
            <a:r>
              <a:rPr lang="es-MX" sz="2400" b="1" dirty="0" smtClean="0"/>
              <a:t>Tóxicas</a:t>
            </a:r>
            <a:r>
              <a:rPr lang="es-MX" sz="2000" dirty="0" smtClean="0"/>
              <a:t>.  Principalmente las inducidas por corticoides. Los corticoides  tópicos o sistémicos son </a:t>
            </a:r>
            <a:r>
              <a:rPr lang="es-MX" sz="2000" dirty="0" err="1" smtClean="0"/>
              <a:t>cataratogénicos</a:t>
            </a:r>
            <a:r>
              <a:rPr lang="es-MX" sz="2000" dirty="0" smtClean="0"/>
              <a:t>. </a:t>
            </a:r>
          </a:p>
          <a:p>
            <a:endParaRPr lang="es-MX" sz="2000" dirty="0" smtClean="0"/>
          </a:p>
          <a:p>
            <a:r>
              <a:rPr lang="es-MX" sz="2000" dirty="0" smtClean="0"/>
              <a:t> </a:t>
            </a:r>
            <a:r>
              <a:rPr lang="es-MX" sz="2400" b="1" dirty="0" smtClean="0"/>
              <a:t>Cataratas secundarias</a:t>
            </a:r>
            <a:r>
              <a:rPr lang="es-MX" sz="2000" dirty="0" smtClean="0"/>
              <a:t>. Son las que se asocian a otra patología ocular, siendo la más frecuente la uveitis anterior crónica</a:t>
            </a:r>
          </a:p>
          <a:p>
            <a:endParaRPr lang="es-MX" sz="2000" dirty="0" smtClean="0"/>
          </a:p>
          <a:p>
            <a:r>
              <a:rPr lang="es-ES" sz="2400" b="1" dirty="0" smtClean="0"/>
              <a:t>Catarata congénita.- </a:t>
            </a:r>
            <a:r>
              <a:rPr lang="es-ES" sz="2000" dirty="0" smtClean="0"/>
              <a:t>Con mayor frecuencia unilateral.</a:t>
            </a:r>
            <a:endParaRPr lang="es-MX" sz="2800" b="1" dirty="0" smtClean="0"/>
          </a:p>
          <a:p>
            <a:endParaRPr lang="es-MX" sz="2000" i="1" dirty="0" smtClean="0"/>
          </a:p>
          <a:p>
            <a:endParaRPr lang="es-MX" i="1" dirty="0" smtClean="0"/>
          </a:p>
          <a:p>
            <a:endParaRPr lang="es-MX" i="1" dirty="0" smtClean="0"/>
          </a:p>
          <a:p>
            <a:endParaRPr lang="es-MX" i="1" dirty="0" smtClean="0"/>
          </a:p>
          <a:p>
            <a:endParaRPr lang="es-MX" i="1" dirty="0" smtClean="0"/>
          </a:p>
          <a:p>
            <a:endParaRPr lang="es-MX" i="1" dirty="0" smtClean="0"/>
          </a:p>
          <a:p>
            <a:endParaRPr lang="es-MX" dirty="0" smtClean="0"/>
          </a:p>
          <a:p>
            <a:endParaRPr lang="es-MX" dirty="0" smtClean="0"/>
          </a:p>
          <a:p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4" name="13 Marcador de contenido" descr="catarata senil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2000240"/>
            <a:ext cx="3714775" cy="4000528"/>
          </a:xfrm>
        </p:spPr>
      </p:pic>
      <p:pic>
        <p:nvPicPr>
          <p:cNvPr id="15" name="14 Marcador de contenido" descr="catarata postraumatica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6314" y="2000240"/>
            <a:ext cx="3786213" cy="4000528"/>
          </a:xfrm>
        </p:spPr>
      </p:pic>
      <p:sp>
        <p:nvSpPr>
          <p:cNvPr id="17" name="16 CuadroTexto"/>
          <p:cNvSpPr txBox="1"/>
          <p:nvPr/>
        </p:nvSpPr>
        <p:spPr>
          <a:xfrm>
            <a:off x="1285852" y="6072206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</a:rPr>
              <a:t>CATARATA SENIL</a:t>
            </a:r>
            <a:endParaRPr lang="es-MX" b="1" dirty="0">
              <a:solidFill>
                <a:schemeClr val="bg1"/>
              </a:solidFill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5143504" y="6072206"/>
            <a:ext cx="3361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</a:rPr>
              <a:t>CATARATA POSTRAUMATICA</a:t>
            </a:r>
            <a:endParaRPr lang="es-MX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s-MX" sz="2400" dirty="0" smtClean="0"/>
              <a:t>     </a:t>
            </a:r>
            <a:r>
              <a:rPr lang="es-MX" sz="2400" b="1" dirty="0" smtClean="0"/>
              <a:t>Las cataratas congénitas </a:t>
            </a:r>
            <a:r>
              <a:rPr lang="es-MX" sz="2400" dirty="0" smtClean="0"/>
              <a:t>son  las que están presentes en el momento del nacimiento o en los primeros meses de la vida.</a:t>
            </a:r>
          </a:p>
          <a:p>
            <a:pPr>
              <a:buNone/>
            </a:pPr>
            <a:r>
              <a:rPr lang="es-MX" sz="2400" dirty="0" smtClean="0"/>
              <a:t>    Existen múltiples etiologías, casi siempre asociadas a otras alteraciones sistémicas.</a:t>
            </a:r>
          </a:p>
          <a:p>
            <a:pPr>
              <a:buNone/>
            </a:pPr>
            <a:r>
              <a:rPr lang="es-MX" sz="2400" dirty="0" smtClean="0"/>
              <a:t>     La principal causa de ellas es la rubeola.</a:t>
            </a:r>
            <a:endParaRPr lang="es-MX" sz="2400" dirty="0"/>
          </a:p>
        </p:txBody>
      </p:sp>
      <p:pic>
        <p:nvPicPr>
          <p:cNvPr id="5" name="4 Marcador de contenido" descr="catarata y rubeola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58390" y="1770063"/>
            <a:ext cx="3434096" cy="4525962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MX" sz="3900" b="1" i="1" dirty="0" smtClean="0"/>
              <a:t>Clasificación de las cataratas.</a:t>
            </a:r>
          </a:p>
          <a:p>
            <a:pPr>
              <a:buNone/>
            </a:pPr>
            <a:endParaRPr lang="es-MX" sz="2400" i="1" dirty="0" smtClean="0"/>
          </a:p>
          <a:p>
            <a:r>
              <a:rPr lang="es-MX" sz="3200" i="1" dirty="0" smtClean="0"/>
              <a:t>Según la zona de opacidad.</a:t>
            </a:r>
          </a:p>
          <a:p>
            <a:pPr>
              <a:buNone/>
            </a:pPr>
            <a:endParaRPr lang="es-MX" sz="3200" i="1" dirty="0" smtClean="0"/>
          </a:p>
          <a:p>
            <a:pPr>
              <a:buNone/>
            </a:pPr>
            <a:r>
              <a:rPr lang="es-MX" sz="3200" i="1" dirty="0" smtClean="0"/>
              <a:t>      </a:t>
            </a:r>
            <a:r>
              <a:rPr lang="es-MX" sz="3200" dirty="0" smtClean="0"/>
              <a:t> Cataratas nucleares</a:t>
            </a:r>
          </a:p>
          <a:p>
            <a:pPr>
              <a:buNone/>
            </a:pPr>
            <a:endParaRPr lang="es-MX" sz="3200" dirty="0" smtClean="0"/>
          </a:p>
          <a:p>
            <a:pPr>
              <a:buNone/>
            </a:pPr>
            <a:r>
              <a:rPr lang="es-MX" sz="3200" dirty="0" smtClean="0"/>
              <a:t>       Cataratas subcapsulares</a:t>
            </a:r>
          </a:p>
          <a:p>
            <a:pPr>
              <a:buNone/>
            </a:pPr>
            <a:endParaRPr lang="es-MX" sz="3200" i="1" dirty="0" smtClean="0"/>
          </a:p>
          <a:p>
            <a:pPr>
              <a:buNone/>
            </a:pPr>
            <a:r>
              <a:rPr lang="es-MX" sz="3200" i="1" dirty="0" smtClean="0"/>
              <a:t>       </a:t>
            </a:r>
            <a:r>
              <a:rPr lang="es-MX" sz="3200" dirty="0" smtClean="0"/>
              <a:t>Cataratas corticales. </a:t>
            </a:r>
            <a:endParaRPr lang="es-MX" sz="32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" name="6 Marcador de contenido" descr="catarata subcap y nuclear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071678"/>
            <a:ext cx="4218018" cy="3714776"/>
          </a:xfrm>
        </p:spPr>
      </p:pic>
      <p:pic>
        <p:nvPicPr>
          <p:cNvPr id="8" name="7 Marcador de contenido" descr="cortical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56138" y="2000240"/>
            <a:ext cx="4038600" cy="3786213"/>
          </a:xfrm>
        </p:spPr>
      </p:pic>
      <p:sp>
        <p:nvSpPr>
          <p:cNvPr id="9" name="8 CuadroTexto"/>
          <p:cNvSpPr txBox="1"/>
          <p:nvPr/>
        </p:nvSpPr>
        <p:spPr>
          <a:xfrm flipH="1">
            <a:off x="142844" y="5929330"/>
            <a:ext cx="4429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>
                <a:solidFill>
                  <a:schemeClr val="bg1"/>
                </a:solidFill>
              </a:rPr>
              <a:t>    CATARATA SUBCAPSULAR Y  CATARATA NUCLEAR</a:t>
            </a:r>
            <a:endParaRPr lang="es-MX" sz="1400" b="1" dirty="0">
              <a:solidFill>
                <a:schemeClr val="bg1"/>
              </a:solidFill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5286380" y="5929330"/>
            <a:ext cx="21074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600" b="1" dirty="0" smtClean="0">
                <a:solidFill>
                  <a:schemeClr val="bg1"/>
                </a:solidFill>
              </a:rPr>
              <a:t>CATARATA NUCLEAR</a:t>
            </a:r>
            <a:endParaRPr lang="es-MX" sz="1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MX" dirty="0" smtClean="0"/>
              <a:t>- Catarata inmadura.  Presenta opacidades dispersas y zonas transparentes</a:t>
            </a:r>
          </a:p>
          <a:p>
            <a:endParaRPr lang="es-MX" dirty="0" smtClean="0"/>
          </a:p>
          <a:p>
            <a:r>
              <a:rPr lang="es-MX" dirty="0" smtClean="0"/>
              <a:t>- Catarata en evolución. Catarata formada pero no hay una pérdida total de la transparencia del cristalino.</a:t>
            </a:r>
          </a:p>
          <a:p>
            <a:endParaRPr lang="es-MX" dirty="0" smtClean="0"/>
          </a:p>
          <a:p>
            <a:r>
              <a:rPr lang="es-MX" dirty="0" smtClean="0"/>
              <a:t>- Catarata madura. Presenta la corteza opaca.</a:t>
            </a:r>
          </a:p>
          <a:p>
            <a:endParaRPr lang="es-MX" dirty="0" smtClean="0"/>
          </a:p>
          <a:p>
            <a:r>
              <a:rPr lang="es-MX" dirty="0" smtClean="0"/>
              <a:t>- Catarata hipermadura.</a:t>
            </a:r>
          </a:p>
          <a:p>
            <a:pPr>
              <a:buNone/>
            </a:pPr>
            <a:endParaRPr lang="es-MX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" name="6 Marcador de contenido" descr="Catarata_incipiente_0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9438" y="1785926"/>
            <a:ext cx="3810000" cy="4500594"/>
          </a:xfrm>
        </p:spPr>
      </p:pic>
      <p:pic>
        <p:nvPicPr>
          <p:cNvPr id="9" name="8 Marcador de contenido" descr="Catat_Madura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70438" y="1785926"/>
            <a:ext cx="3944966" cy="4500594"/>
          </a:xfrm>
        </p:spPr>
      </p:pic>
      <p:sp>
        <p:nvSpPr>
          <p:cNvPr id="8" name="7 CuadroTexto"/>
          <p:cNvSpPr txBox="1"/>
          <p:nvPr/>
        </p:nvSpPr>
        <p:spPr>
          <a:xfrm>
            <a:off x="714348" y="5929330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>
                <a:solidFill>
                  <a:schemeClr val="bg1"/>
                </a:solidFill>
              </a:rPr>
              <a:t>CATARATA INMADURA</a:t>
            </a:r>
            <a:endParaRPr lang="es-MX" sz="2400" b="1" dirty="0">
              <a:solidFill>
                <a:schemeClr val="bg1"/>
              </a:solidFill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4857752" y="5857892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>
                <a:solidFill>
                  <a:schemeClr val="bg1"/>
                </a:solidFill>
              </a:rPr>
              <a:t>CATARATA HIPERMADURA</a:t>
            </a:r>
            <a:endParaRPr lang="es-MX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3 Marcador de contenido" descr="ojo verd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428736"/>
            <a:ext cx="8643998" cy="5429263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s-MX" dirty="0" smtClean="0"/>
          </a:p>
          <a:p>
            <a:r>
              <a:rPr lang="es-MX" dirty="0" smtClean="0"/>
              <a:t>El principal sintóma que originan las cataratas es la pérdida progresiva de  la agudeza visual.</a:t>
            </a:r>
          </a:p>
          <a:p>
            <a:endParaRPr lang="es-MX" dirty="0" smtClean="0"/>
          </a:p>
          <a:p>
            <a:r>
              <a:rPr lang="es-MX" dirty="0" smtClean="0"/>
              <a:t> Se produce una disminución de la sensibilidad a los contrastes y una alteración en la apreciación de los colores.</a:t>
            </a:r>
          </a:p>
          <a:p>
            <a:pPr>
              <a:buNone/>
            </a:pPr>
            <a:endParaRPr lang="es-MX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3 Marcador de contenido" descr="img_catarat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571612"/>
            <a:ext cx="4214842" cy="4500594"/>
          </a:xfrm>
        </p:spPr>
      </p:pic>
      <p:pic>
        <p:nvPicPr>
          <p:cNvPr id="6" name="5 Imagen" descr="s_cataract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1571612"/>
            <a:ext cx="3857652" cy="450059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s-MX" sz="3600" b="1" i="1" dirty="0" smtClean="0"/>
              <a:t> Diagnóstico</a:t>
            </a:r>
            <a:endParaRPr lang="es-MX" sz="3600" i="1" dirty="0" smtClean="0"/>
          </a:p>
          <a:p>
            <a:pPr>
              <a:buFont typeface="Arial" pitchFamily="34" charset="0"/>
              <a:buChar char="•"/>
            </a:pPr>
            <a:r>
              <a:rPr lang="es-MX" i="1" dirty="0" smtClean="0"/>
              <a:t>     Exploración de la agudeza visual </a:t>
            </a:r>
          </a:p>
          <a:p>
            <a:pPr>
              <a:buNone/>
            </a:pPr>
            <a:endParaRPr lang="es-MX" i="1" dirty="0" smtClean="0"/>
          </a:p>
          <a:p>
            <a:pPr>
              <a:buFont typeface="Arial" pitchFamily="34" charset="0"/>
              <a:buChar char="•"/>
            </a:pPr>
            <a:r>
              <a:rPr lang="es-MX" i="1" dirty="0" smtClean="0"/>
              <a:t>    Exploración de los reflejos pupilares</a:t>
            </a:r>
          </a:p>
          <a:p>
            <a:pPr>
              <a:buNone/>
            </a:pPr>
            <a:endParaRPr lang="es-MX" i="1" dirty="0" smtClean="0"/>
          </a:p>
          <a:p>
            <a:pPr>
              <a:buFont typeface="Arial" pitchFamily="34" charset="0"/>
              <a:buChar char="•"/>
            </a:pPr>
            <a:r>
              <a:rPr lang="es-MX" i="1" dirty="0" smtClean="0"/>
              <a:t>    Exploración del polo anterior del ojo</a:t>
            </a:r>
          </a:p>
          <a:p>
            <a:pPr>
              <a:buFont typeface="Arial" pitchFamily="34" charset="0"/>
              <a:buChar char="•"/>
            </a:pPr>
            <a:endParaRPr lang="es-MX" i="1" dirty="0" smtClean="0"/>
          </a:p>
          <a:p>
            <a:pPr>
              <a:buFont typeface="Arial" pitchFamily="34" charset="0"/>
              <a:buChar char="•"/>
            </a:pPr>
            <a:r>
              <a:rPr lang="es-MX" i="1" dirty="0" smtClean="0"/>
              <a:t>    Toma de presión intraocular</a:t>
            </a:r>
          </a:p>
          <a:p>
            <a:pPr>
              <a:buNone/>
            </a:pPr>
            <a:endParaRPr lang="es-MX" i="1" dirty="0" smtClean="0"/>
          </a:p>
          <a:p>
            <a:pPr>
              <a:buFont typeface="Arial" pitchFamily="34" charset="0"/>
              <a:buChar char="•"/>
            </a:pPr>
            <a:r>
              <a:rPr lang="es-MX" i="1" dirty="0" smtClean="0"/>
              <a:t>   Examen del fondo de ojo</a:t>
            </a:r>
            <a:endParaRPr lang="es-MX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" name="6 Marcador de contenido" descr="AGUDEZA VISUAL 2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9438" y="1785926"/>
            <a:ext cx="3810000" cy="4500594"/>
          </a:xfrm>
        </p:spPr>
      </p:pic>
      <p:pic>
        <p:nvPicPr>
          <p:cNvPr id="8" name="7 Marcador de contenido" descr="AGUDEZA VISUAL.pn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57752" y="1785926"/>
            <a:ext cx="3786214" cy="4500594"/>
          </a:xfrm>
        </p:spPr>
      </p:pic>
      <p:sp>
        <p:nvSpPr>
          <p:cNvPr id="10" name="9 CuadroTexto"/>
          <p:cNvSpPr txBox="1"/>
          <p:nvPr/>
        </p:nvSpPr>
        <p:spPr>
          <a:xfrm>
            <a:off x="2357422" y="6357958"/>
            <a:ext cx="45005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                       </a:t>
            </a:r>
            <a:r>
              <a:rPr lang="es-MX" sz="2800" b="1" dirty="0" smtClean="0">
                <a:solidFill>
                  <a:schemeClr val="bg1"/>
                </a:solidFill>
              </a:rPr>
              <a:t>AGUDEZA VISUAL</a:t>
            </a:r>
          </a:p>
          <a:p>
            <a:r>
              <a:rPr lang="es-MX" sz="2800" b="1" dirty="0" smtClean="0">
                <a:solidFill>
                  <a:schemeClr val="bg1"/>
                </a:solidFill>
              </a:rPr>
              <a:t> </a:t>
            </a:r>
            <a:endParaRPr lang="es-MX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4 Marcador de contenido" descr="exploracion de catarat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785927"/>
            <a:ext cx="4218018" cy="4357718"/>
          </a:xfrm>
        </p:spPr>
      </p:pic>
      <p:pic>
        <p:nvPicPr>
          <p:cNvPr id="6" name="5 Marcador de contenido" descr="EXP FONDO DE OJO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6315" y="1785926"/>
            <a:ext cx="4071966" cy="4286281"/>
          </a:xfrm>
        </p:spPr>
      </p:pic>
      <p:sp>
        <p:nvSpPr>
          <p:cNvPr id="9" name="8 CuadroTexto"/>
          <p:cNvSpPr txBox="1"/>
          <p:nvPr/>
        </p:nvSpPr>
        <p:spPr>
          <a:xfrm>
            <a:off x="214282" y="6286520"/>
            <a:ext cx="45005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solidFill>
                  <a:schemeClr val="bg1"/>
                </a:solidFill>
              </a:rPr>
              <a:t>    EXPLORACION POLO ANTERIOR</a:t>
            </a:r>
            <a:endParaRPr lang="es-MX" sz="2000" b="1" dirty="0">
              <a:solidFill>
                <a:schemeClr val="bg1"/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4929190" y="6211669"/>
            <a:ext cx="4071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solidFill>
                  <a:schemeClr val="bg1"/>
                </a:solidFill>
              </a:rPr>
              <a:t>EXPLORACION DE FONDO DE OJO</a:t>
            </a:r>
            <a:endParaRPr lang="es-MX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s-MX" b="1" dirty="0" smtClean="0"/>
              <a:t>TRATAMIENTO  QUIRÚRGICO</a:t>
            </a:r>
          </a:p>
          <a:p>
            <a:pPr>
              <a:buNone/>
            </a:pPr>
            <a:r>
              <a:rPr lang="es-MX" b="1" dirty="0" smtClean="0"/>
              <a:t>    </a:t>
            </a:r>
            <a:r>
              <a:rPr lang="es-MX" dirty="0" smtClean="0"/>
              <a:t>En la actualidad, el único tratamiento para la desaparición de una catarata es el quirúrgico.</a:t>
            </a:r>
            <a:endParaRPr lang="es-MX" b="1" dirty="0" smtClean="0"/>
          </a:p>
          <a:p>
            <a:endParaRPr lang="es-MX" b="1" dirty="0" smtClean="0"/>
          </a:p>
          <a:p>
            <a:r>
              <a:rPr lang="es-MX" b="1" dirty="0" smtClean="0"/>
              <a:t>Cirugia Intracapsular</a:t>
            </a:r>
          </a:p>
          <a:p>
            <a:pPr>
              <a:buNone/>
            </a:pPr>
            <a:endParaRPr lang="es-MX" b="1" dirty="0" smtClean="0"/>
          </a:p>
          <a:p>
            <a:r>
              <a:rPr lang="es-MX" b="1" dirty="0" smtClean="0"/>
              <a:t>Cirugia Extracapsular</a:t>
            </a:r>
          </a:p>
          <a:p>
            <a:endParaRPr lang="es-MX" b="1" dirty="0" smtClean="0"/>
          </a:p>
          <a:p>
            <a:r>
              <a:rPr lang="es-MX" b="1" dirty="0" smtClean="0"/>
              <a:t>Facoemulsificación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s-MX" dirty="0" smtClean="0"/>
              <a:t>La cirugía de la catarata consiste en la extracción de la misma y su sustitución por una lente intraocular, cuya potencia ha sido calculada previamente en la exploración realizada en consulta.</a:t>
            </a:r>
          </a:p>
          <a:p>
            <a:r>
              <a:rPr lang="es-MX" dirty="0" smtClean="0"/>
              <a:t>Las dos </a:t>
            </a:r>
            <a:r>
              <a:rPr lang="es-MX" i="1" dirty="0" smtClean="0"/>
              <a:t>técnicas más utilizadas para la extracción de la catarata son la </a:t>
            </a:r>
            <a:r>
              <a:rPr lang="es-MX" dirty="0" smtClean="0"/>
              <a:t>extracción extracapsular y la facoemulsificación.</a:t>
            </a:r>
            <a:endParaRPr lang="es-MX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" name="6 Marcador de contenido" descr="catarata intracapsular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5138" y="1928802"/>
            <a:ext cx="4038600" cy="4286280"/>
          </a:xfrm>
        </p:spPr>
      </p:pic>
      <p:pic>
        <p:nvPicPr>
          <p:cNvPr id="8" name="7 Marcador de contenido" descr="extracapsular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4876" y="1928802"/>
            <a:ext cx="3857652" cy="4286280"/>
          </a:xfrm>
        </p:spPr>
      </p:pic>
      <p:sp>
        <p:nvSpPr>
          <p:cNvPr id="10" name="9 CuadroTexto"/>
          <p:cNvSpPr txBox="1"/>
          <p:nvPr/>
        </p:nvSpPr>
        <p:spPr>
          <a:xfrm>
            <a:off x="714348" y="6286520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solidFill>
                  <a:schemeClr val="bg1"/>
                </a:solidFill>
              </a:rPr>
              <a:t>CIRUGIA INTRACAPSULAR</a:t>
            </a:r>
            <a:endParaRPr lang="es-MX" sz="2000" b="1" dirty="0">
              <a:solidFill>
                <a:schemeClr val="bg1"/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4857752" y="6286520"/>
            <a:ext cx="39290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solidFill>
                  <a:schemeClr val="bg1"/>
                </a:solidFill>
              </a:rPr>
              <a:t>CIRUGIA EXTRACAPSULAR</a:t>
            </a:r>
            <a:endParaRPr lang="es-MX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1" name="10 Marcador de contenido" descr="catartasfaco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714488"/>
            <a:ext cx="4357718" cy="4286280"/>
          </a:xfrm>
        </p:spPr>
      </p:pic>
      <p:pic>
        <p:nvPicPr>
          <p:cNvPr id="13" name="12 Marcador de contenido" descr="faco%20maquina de faco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43504" y="1714488"/>
            <a:ext cx="3500462" cy="4286280"/>
          </a:xfrm>
        </p:spPr>
      </p:pic>
      <p:sp>
        <p:nvSpPr>
          <p:cNvPr id="14" name="13 CuadroTexto"/>
          <p:cNvSpPr txBox="1"/>
          <p:nvPr/>
        </p:nvSpPr>
        <p:spPr>
          <a:xfrm>
            <a:off x="2571736" y="6215082"/>
            <a:ext cx="428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         </a:t>
            </a:r>
            <a:r>
              <a:rPr lang="es-MX" sz="2400" b="1" dirty="0" smtClean="0">
                <a:solidFill>
                  <a:schemeClr val="bg1"/>
                </a:solidFill>
              </a:rPr>
              <a:t>FACOEMULSIFICACION</a:t>
            </a:r>
            <a:endParaRPr lang="es-MX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s-MX" dirty="0" smtClean="0"/>
              <a:t>      </a:t>
            </a:r>
            <a:r>
              <a:rPr lang="es-MX" sz="4600" b="1" dirty="0" smtClean="0"/>
              <a:t>ANESTESIA</a:t>
            </a:r>
          </a:p>
          <a:p>
            <a:pPr>
              <a:buNone/>
            </a:pPr>
            <a:r>
              <a:rPr lang="es-MX" dirty="0" smtClean="0"/>
              <a:t>       La gran mayoría de la cirugía de la catarata se realiza actualmente bajo anestesia local.</a:t>
            </a:r>
          </a:p>
          <a:p>
            <a:pPr>
              <a:buNone/>
            </a:pPr>
            <a:r>
              <a:rPr lang="es-MX" dirty="0" smtClean="0"/>
              <a:t>      </a:t>
            </a:r>
          </a:p>
          <a:p>
            <a:pPr>
              <a:buNone/>
            </a:pPr>
            <a:r>
              <a:rPr lang="es-MX" dirty="0" smtClean="0"/>
              <a:t> Existen varias modalidades de anestesia local: </a:t>
            </a:r>
          </a:p>
          <a:p>
            <a:r>
              <a:rPr lang="es-MX" dirty="0" smtClean="0"/>
              <a:t>retrobulbar (por detrás del globo ocular)</a:t>
            </a:r>
          </a:p>
          <a:p>
            <a:r>
              <a:rPr lang="es-MX" dirty="0" smtClean="0"/>
              <a:t>Topica ( a base de gotas de Tetracaina)</a:t>
            </a:r>
          </a:p>
          <a:p>
            <a:r>
              <a:rPr lang="es-MX" dirty="0" smtClean="0"/>
              <a:t> subconjuntival (infusión de los agentes anestésicos mediante una jeringa que se inserta por debajo de la conjuntiva) </a:t>
            </a:r>
          </a:p>
          <a:p>
            <a:pPr>
              <a:buNone/>
            </a:pPr>
            <a:r>
              <a:rPr lang="es-MX" dirty="0" smtClean="0"/>
              <a:t>         </a:t>
            </a:r>
          </a:p>
          <a:p>
            <a:r>
              <a:rPr lang="es-MX" dirty="0" smtClean="0"/>
              <a:t> En la actualidad, los dos tipos de anestesia más usados son la retrobulbar y tópica.</a:t>
            </a:r>
          </a:p>
          <a:p>
            <a:pPr>
              <a:buNone/>
            </a:pPr>
            <a:endParaRPr lang="es-MX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         </a:t>
            </a:r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La función de la lente cristaliniana es recoger los rayos de luz que llegan al ojo y dirigirlos enfocados en la fovea central de la retina (parte más central de la mácula).</a:t>
            </a:r>
          </a:p>
          <a:p>
            <a:r>
              <a:rPr lang="es-MX" dirty="0" smtClean="0"/>
              <a:t> Para que esto pueda ocurrir el cristalino debe estar  transparente. </a:t>
            </a:r>
          </a:p>
          <a:p>
            <a:r>
              <a:rPr lang="es-MX" dirty="0" smtClean="0"/>
              <a:t>Si el cristalino se opacifica, se considera una </a:t>
            </a:r>
            <a:r>
              <a:rPr lang="es-MX" b="1" dirty="0" smtClean="0"/>
              <a:t>catarata.</a:t>
            </a:r>
            <a:r>
              <a:rPr lang="es-MX" dirty="0" smtClean="0"/>
              <a:t> 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1" name="10 Marcador de contenido" descr="subconjuntival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714488"/>
            <a:ext cx="3786214" cy="4500594"/>
          </a:xfrm>
        </p:spPr>
      </p:pic>
      <p:pic>
        <p:nvPicPr>
          <p:cNvPr id="12" name="11 Marcador de contenido" descr="Gotas anestesia ponti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3438" y="1714488"/>
            <a:ext cx="4214842" cy="4429156"/>
          </a:xfrm>
        </p:spPr>
      </p:pic>
      <p:sp>
        <p:nvSpPr>
          <p:cNvPr id="13" name="12 CuadroTexto"/>
          <p:cNvSpPr txBox="1"/>
          <p:nvPr/>
        </p:nvSpPr>
        <p:spPr>
          <a:xfrm>
            <a:off x="285720" y="6357958"/>
            <a:ext cx="4071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solidFill>
                  <a:schemeClr val="bg1"/>
                </a:solidFill>
              </a:rPr>
              <a:t>    ANESTESIA SUBCONJUNTIVAL  </a:t>
            </a:r>
            <a:endParaRPr lang="es-MX" sz="2000" b="1" dirty="0">
              <a:solidFill>
                <a:schemeClr val="bg1"/>
              </a:solidFill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4714876" y="6357958"/>
            <a:ext cx="3643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solidFill>
                  <a:schemeClr val="bg1"/>
                </a:solidFill>
              </a:rPr>
              <a:t>ANESTESIA TOPICA</a:t>
            </a:r>
            <a:endParaRPr lang="es-MX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14400" y="1357298"/>
            <a:ext cx="7772400" cy="4998262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es-MX" dirty="0" smtClean="0"/>
          </a:p>
          <a:p>
            <a:pPr>
              <a:buNone/>
            </a:pPr>
            <a:r>
              <a:rPr lang="es-MX" sz="6000" b="1" dirty="0" smtClean="0"/>
              <a:t>Complicaciones de la cirugía de cataratas</a:t>
            </a:r>
            <a:r>
              <a:rPr lang="es-MX" sz="6000" dirty="0" smtClean="0"/>
              <a:t> </a:t>
            </a:r>
          </a:p>
          <a:p>
            <a:pPr>
              <a:buNone/>
            </a:pPr>
            <a:r>
              <a:rPr lang="es-MX" sz="4200" dirty="0" smtClean="0"/>
              <a:t>Intraoperatorias </a:t>
            </a:r>
          </a:p>
          <a:p>
            <a:r>
              <a:rPr lang="es-MX" sz="4200" dirty="0" smtClean="0"/>
              <a:t> Rotura de la cápsula posterior</a:t>
            </a:r>
          </a:p>
          <a:p>
            <a:r>
              <a:rPr lang="es-MX" sz="4200" dirty="0" smtClean="0"/>
              <a:t>Hemorragia supracoroidea expulsiva</a:t>
            </a:r>
          </a:p>
          <a:p>
            <a:pPr>
              <a:buNone/>
            </a:pPr>
            <a:r>
              <a:rPr lang="es-MX" sz="4200" dirty="0" smtClean="0"/>
              <a:t>Postoperatorias precoces </a:t>
            </a:r>
          </a:p>
          <a:p>
            <a:r>
              <a:rPr lang="es-MX" sz="4200" dirty="0" smtClean="0"/>
              <a:t>Elevación de la presión intraocular</a:t>
            </a:r>
          </a:p>
          <a:p>
            <a:r>
              <a:rPr lang="es-MX" sz="4200" dirty="0" smtClean="0"/>
              <a:t>Herida filtrante y/o hernia de iris</a:t>
            </a:r>
          </a:p>
          <a:p>
            <a:r>
              <a:rPr lang="es-MX" sz="4200" dirty="0" smtClean="0"/>
              <a:t>Endoftalmitis bacteriana aguda</a:t>
            </a:r>
          </a:p>
          <a:p>
            <a:pPr>
              <a:buNone/>
            </a:pPr>
            <a:r>
              <a:rPr lang="es-MX" sz="4200" dirty="0" smtClean="0"/>
              <a:t>Postoperatorias tardías </a:t>
            </a:r>
          </a:p>
          <a:p>
            <a:pPr>
              <a:buNone/>
            </a:pPr>
            <a:r>
              <a:rPr lang="es-MX" sz="4200" dirty="0" smtClean="0"/>
              <a:t>Opacificación de la cápsula posterior del cristalino</a:t>
            </a:r>
          </a:p>
          <a:p>
            <a:r>
              <a:rPr lang="es-MX" sz="4200" dirty="0" smtClean="0"/>
              <a:t>Descompensación endotelial córneal</a:t>
            </a:r>
          </a:p>
          <a:p>
            <a:r>
              <a:rPr lang="es-MX" sz="4200" dirty="0" smtClean="0"/>
              <a:t>Edema macular quístico</a:t>
            </a:r>
          </a:p>
          <a:p>
            <a:r>
              <a:rPr lang="es-MX" sz="4200" dirty="0" smtClean="0"/>
              <a:t>Desprendimiento de Retina</a:t>
            </a:r>
            <a:endParaRPr lang="es-MX" sz="42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vivamisiones.files.wordpress.com/2009/03/paquetes_turisticos_cataratas_iguazu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1785918" y="5715016"/>
            <a:ext cx="57150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600" b="1" dirty="0" smtClean="0">
                <a:solidFill>
                  <a:schemeClr val="bg1"/>
                </a:solidFill>
              </a:rPr>
              <a:t> </a:t>
            </a:r>
            <a:r>
              <a:rPr lang="es-MX" sz="8800" b="1" i="1" dirty="0" smtClean="0"/>
              <a:t>GRACIAS</a:t>
            </a:r>
            <a:endParaRPr lang="es-MX" sz="8800" b="1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3 Marcador de contenido" descr="catarata cristalin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1214422"/>
            <a:ext cx="6500858" cy="521497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MX" b="1" dirty="0" smtClean="0"/>
              <a:t>ANATOMIA Y FISIOLOGIA DE CRISTALINO</a:t>
            </a:r>
          </a:p>
          <a:p>
            <a:pPr>
              <a:buNone/>
            </a:pPr>
            <a:r>
              <a:rPr lang="es-MX" dirty="0" smtClean="0"/>
              <a:t>    El cristalino es una lente biconvexa que se encuentra situada por detrás del</a:t>
            </a:r>
          </a:p>
          <a:p>
            <a:pPr>
              <a:buNone/>
            </a:pPr>
            <a:r>
              <a:rPr lang="es-MX" dirty="0" smtClean="0"/>
              <a:t>    iris y por delante del vítreo. Permanece suspendido en su posición merced a un</a:t>
            </a:r>
          </a:p>
          <a:p>
            <a:pPr>
              <a:buNone/>
            </a:pPr>
            <a:r>
              <a:rPr lang="es-MX" dirty="0" smtClean="0"/>
              <a:t>    sistema de fibrillas que se extienden desde el cuerpo ciliar hasta la parte más</a:t>
            </a:r>
          </a:p>
          <a:p>
            <a:pPr>
              <a:buNone/>
            </a:pPr>
            <a:r>
              <a:rPr lang="es-MX" dirty="0" smtClean="0"/>
              <a:t>    periférica del cristalino, denominada ecuador. A este sistema de fibrillas se le</a:t>
            </a:r>
          </a:p>
          <a:p>
            <a:pPr>
              <a:buNone/>
            </a:pPr>
            <a:r>
              <a:rPr lang="es-MX" dirty="0" smtClean="0"/>
              <a:t>    denomina zónula de Zinn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5 Marcador de contenido" descr="anatomiadeloj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428736"/>
            <a:ext cx="7088190" cy="52149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s-MX" sz="3800" dirty="0" smtClean="0"/>
              <a:t>Los </a:t>
            </a:r>
            <a:r>
              <a:rPr lang="es-MX" sz="3800" i="1" dirty="0" smtClean="0"/>
              <a:t>cuatro componentes del cristalino son los siguientes:</a:t>
            </a:r>
          </a:p>
          <a:p>
            <a:r>
              <a:rPr lang="es-MX" dirty="0" smtClean="0"/>
              <a:t>- </a:t>
            </a:r>
            <a:r>
              <a:rPr lang="es-MX" b="1" dirty="0" smtClean="0"/>
              <a:t>La </a:t>
            </a:r>
            <a:r>
              <a:rPr lang="es-MX" b="1" i="1" dirty="0" smtClean="0"/>
              <a:t>cápsula</a:t>
            </a:r>
            <a:r>
              <a:rPr lang="es-MX" i="1" dirty="0" smtClean="0"/>
              <a:t>, membrana fina y elástica que rodea al cristalino.</a:t>
            </a:r>
          </a:p>
          <a:p>
            <a:r>
              <a:rPr lang="es-MX" dirty="0" smtClean="0"/>
              <a:t>- </a:t>
            </a:r>
            <a:r>
              <a:rPr lang="es-MX" b="1" dirty="0" smtClean="0"/>
              <a:t>El </a:t>
            </a:r>
            <a:r>
              <a:rPr lang="es-MX" b="1" i="1" dirty="0" smtClean="0"/>
              <a:t>epitelio</a:t>
            </a:r>
            <a:r>
              <a:rPr lang="es-MX" i="1" dirty="0" smtClean="0"/>
              <a:t>, situado detrás de la cápsula anterior. Es una monocapa de </a:t>
            </a:r>
            <a:r>
              <a:rPr lang="es-MX" dirty="0" smtClean="0"/>
              <a:t>células que al acercarse al ecuador se transforman en fibras cristalinianas.</a:t>
            </a:r>
          </a:p>
          <a:p>
            <a:r>
              <a:rPr lang="es-MX" dirty="0" smtClean="0"/>
              <a:t>- </a:t>
            </a:r>
            <a:r>
              <a:rPr lang="es-MX" b="1" dirty="0" smtClean="0"/>
              <a:t>La </a:t>
            </a:r>
            <a:r>
              <a:rPr lang="es-MX" b="1" i="1" dirty="0" smtClean="0"/>
              <a:t>corteza o cortex, </a:t>
            </a:r>
            <a:r>
              <a:rPr lang="es-MX" i="1" dirty="0" smtClean="0"/>
              <a:t>formado por capas concéntricas de fibras </a:t>
            </a:r>
            <a:r>
              <a:rPr lang="es-MX" dirty="0" smtClean="0"/>
              <a:t>cristalinianas.</a:t>
            </a:r>
          </a:p>
          <a:p>
            <a:r>
              <a:rPr lang="es-MX" dirty="0" smtClean="0"/>
              <a:t>- </a:t>
            </a:r>
            <a:r>
              <a:rPr lang="es-MX" b="1" dirty="0" smtClean="0"/>
              <a:t>El </a:t>
            </a:r>
            <a:r>
              <a:rPr lang="es-MX" b="1" i="1" dirty="0" smtClean="0"/>
              <a:t>núcleo</a:t>
            </a:r>
            <a:r>
              <a:rPr lang="es-MX" i="1" dirty="0" smtClean="0"/>
              <a:t>, parte central del cristalino.</a:t>
            </a:r>
          </a:p>
          <a:p>
            <a:pPr>
              <a:buNone/>
            </a:pP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5 Marcador de contenido" descr="capas cristalino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0166" y="1571613"/>
            <a:ext cx="6357982" cy="500066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800" b="1" dirty="0" smtClean="0">
                <a:solidFill>
                  <a:schemeClr val="tx2">
                    <a:lumMod val="50000"/>
                  </a:schemeClr>
                </a:solidFill>
              </a:rPr>
              <a:t>CATARATA</a:t>
            </a:r>
            <a:endParaRPr lang="es-MX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MX" b="1" dirty="0" smtClean="0"/>
              <a:t>PATOLOGÍA DEL CRISTALINO</a:t>
            </a:r>
          </a:p>
          <a:p>
            <a:pPr>
              <a:buNone/>
            </a:pPr>
            <a:r>
              <a:rPr lang="es-MX" i="1" dirty="0" smtClean="0"/>
              <a:t>   A) Anomalías de la forma</a:t>
            </a:r>
          </a:p>
          <a:p>
            <a:pPr>
              <a:buNone/>
            </a:pPr>
            <a:r>
              <a:rPr lang="es-MX" i="1" dirty="0" smtClean="0"/>
              <a:t>   </a:t>
            </a:r>
            <a:r>
              <a:rPr lang="es-MX" dirty="0" smtClean="0"/>
              <a:t>Son muy raras. Microfaquia, esferofaquia, lenticono, coloboma</a:t>
            </a:r>
            <a:endParaRPr lang="es-MX" i="1" dirty="0" smtClean="0"/>
          </a:p>
          <a:p>
            <a:pPr>
              <a:buNone/>
            </a:pPr>
            <a:r>
              <a:rPr lang="es-MX" i="1" dirty="0" smtClean="0"/>
              <a:t> </a:t>
            </a:r>
          </a:p>
          <a:p>
            <a:pPr>
              <a:buNone/>
            </a:pPr>
            <a:r>
              <a:rPr lang="es-MX" i="1" dirty="0" smtClean="0"/>
              <a:t>  B) Anomalías de la posición</a:t>
            </a:r>
          </a:p>
          <a:p>
            <a:pPr>
              <a:buNone/>
            </a:pPr>
            <a:r>
              <a:rPr lang="es-MX" dirty="0" smtClean="0"/>
              <a:t>   Luxación o subluxación del cristalino</a:t>
            </a:r>
            <a:endParaRPr lang="es-MX" i="1" dirty="0" smtClean="0"/>
          </a:p>
          <a:p>
            <a:pPr>
              <a:buNone/>
            </a:pPr>
            <a:r>
              <a:rPr lang="es-MX" i="1" dirty="0" smtClean="0"/>
              <a:t>  </a:t>
            </a:r>
          </a:p>
          <a:p>
            <a:pPr>
              <a:buNone/>
            </a:pPr>
            <a:r>
              <a:rPr lang="es-MX" i="1" dirty="0" smtClean="0"/>
              <a:t> C) Alteraciones de la transparencia</a:t>
            </a:r>
          </a:p>
          <a:p>
            <a:pPr>
              <a:buNone/>
            </a:pPr>
            <a:r>
              <a:rPr lang="es-MX" i="1" dirty="0" smtClean="0"/>
              <a:t>   Cataratas</a:t>
            </a:r>
          </a:p>
          <a:p>
            <a:pPr>
              <a:buNone/>
            </a:pP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898</TotalTime>
  <Words>879</Words>
  <Application>Microsoft Office PowerPoint</Application>
  <PresentationFormat>Presentación en pantalla (4:3)</PresentationFormat>
  <Paragraphs>164</Paragraphs>
  <Slides>32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33" baseType="lpstr">
      <vt:lpstr>Metro</vt:lpstr>
      <vt:lpstr>Dr rafael garcia alcaraz hospital santa lucia ACAPULCO GUERRERO                 JULIO 16 2010</vt:lpstr>
      <vt:lpstr>CATARATA</vt:lpstr>
      <vt:lpstr>         CATARATA</vt:lpstr>
      <vt:lpstr>CATARATA</vt:lpstr>
      <vt:lpstr>CATARATA</vt:lpstr>
      <vt:lpstr>CATARATA</vt:lpstr>
      <vt:lpstr>CATARATA</vt:lpstr>
      <vt:lpstr>CATARATA</vt:lpstr>
      <vt:lpstr>CATARATA</vt:lpstr>
      <vt:lpstr>CATARATA</vt:lpstr>
      <vt:lpstr>CATARATA</vt:lpstr>
      <vt:lpstr>CATARATA</vt:lpstr>
      <vt:lpstr>CATARATA</vt:lpstr>
      <vt:lpstr>CATARATA</vt:lpstr>
      <vt:lpstr>CATARATA</vt:lpstr>
      <vt:lpstr>CATARATA</vt:lpstr>
      <vt:lpstr>CATARATA</vt:lpstr>
      <vt:lpstr>CATARATA</vt:lpstr>
      <vt:lpstr>CATARATA</vt:lpstr>
      <vt:lpstr>CATARATA</vt:lpstr>
      <vt:lpstr>CATARATA</vt:lpstr>
      <vt:lpstr>CATARATA</vt:lpstr>
      <vt:lpstr>CATARATA</vt:lpstr>
      <vt:lpstr>CATARATA</vt:lpstr>
      <vt:lpstr>CATARATA</vt:lpstr>
      <vt:lpstr>CATARATA</vt:lpstr>
      <vt:lpstr>CATARATA</vt:lpstr>
      <vt:lpstr>CATARATA</vt:lpstr>
      <vt:lpstr>CATARATA</vt:lpstr>
      <vt:lpstr>CATARATA</vt:lpstr>
      <vt:lpstr>CATARATA</vt:lpstr>
      <vt:lpstr>Diapositiva 32</vt:lpstr>
    </vt:vector>
  </TitlesOfParts>
  <Company>Sony Electronics,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Miriam</dc:creator>
  <cp:lastModifiedBy>CTA_SECRETARIAL</cp:lastModifiedBy>
  <cp:revision>147</cp:revision>
  <dcterms:created xsi:type="dcterms:W3CDTF">2009-04-03T00:40:41Z</dcterms:created>
  <dcterms:modified xsi:type="dcterms:W3CDTF">2010-07-15T14:14:37Z</dcterms:modified>
</cp:coreProperties>
</file>